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4"/>
  </p:handoutMasterIdLst>
  <p:sldIdLst>
    <p:sldId id="273" r:id="rId2"/>
    <p:sldId id="275" r:id="rId3"/>
    <p:sldId id="274" r:id="rId4"/>
    <p:sldId id="276" r:id="rId5"/>
    <p:sldId id="280" r:id="rId6"/>
    <p:sldId id="283" r:id="rId7"/>
    <p:sldId id="282" r:id="rId8"/>
    <p:sldId id="284" r:id="rId9"/>
    <p:sldId id="285" r:id="rId10"/>
    <p:sldId id="286" r:id="rId11"/>
    <p:sldId id="281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1"/>
    <p:restoredTop sz="94615"/>
  </p:normalViewPr>
  <p:slideViewPr>
    <p:cSldViewPr snapToGrid="0" snapToObjects="1">
      <p:cViewPr varScale="1">
        <p:scale>
          <a:sx n="74" d="100"/>
          <a:sy n="74" d="100"/>
        </p:scale>
        <p:origin x="9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229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DFBF75-F85F-4828-A91D-CBFDC0C72F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5F62A-3863-4064-BDCD-D613390AAF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99DF5-3A82-4B21-84ED-7D3A61070A3D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DA77F-8046-4471-B733-84332C24CA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53503-0B9B-4686-9D12-2E078770BB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71D1F-DF25-4147-B4C0-822D764958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60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88AAE-C86C-1E44-B69A-7594543F44FA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E8EB3-C288-DB4A-B5B6-ACB5C15B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CA98F8-09EF-4620-9782-5B3C53BAD238}"/>
              </a:ext>
            </a:extLst>
          </p:cNvPr>
          <p:cNvSpPr txBox="1"/>
          <p:nvPr/>
        </p:nvSpPr>
        <p:spPr>
          <a:xfrm>
            <a:off x="1142140" y="1317800"/>
            <a:ext cx="4008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22222"/>
                </a:solidFill>
                <a:latin typeface="Malgun Gothic Semilight" panose="020B0502040204020203" pitchFamily="34" charset="-122"/>
                <a:ea typeface="Malgun Gothic Semilight" panose="020B0502040204020203" pitchFamily="34" charset="-122"/>
              </a:rPr>
              <a:t>2D perovskite diffraction pattern simulation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26329-D583-410D-98D3-837FE42B0483}"/>
              </a:ext>
            </a:extLst>
          </p:cNvPr>
          <p:cNvSpPr txBox="1"/>
          <p:nvPr/>
        </p:nvSpPr>
        <p:spPr>
          <a:xfrm>
            <a:off x="364389" y="3416543"/>
            <a:ext cx="55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Zihan Zhang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EA999-E124-40A5-B6A9-2EAB4AD1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03" y="1582673"/>
            <a:ext cx="2267446" cy="247731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2BAE678-1DAD-44B1-AA2C-61F51C982053}"/>
              </a:ext>
            </a:extLst>
          </p:cNvPr>
          <p:cNvSpPr/>
          <p:nvPr/>
        </p:nvSpPr>
        <p:spPr>
          <a:xfrm rot="16200000">
            <a:off x="7450965" y="2605538"/>
            <a:ext cx="243530" cy="431589"/>
          </a:xfrm>
          <a:prstGeom prst="downArrow">
            <a:avLst>
              <a:gd name="adj1" fmla="val 21429"/>
              <a:gd name="adj2" fmla="val 6313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4C7D6-1851-443F-BA1E-0AC29FD8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860" y="1317800"/>
            <a:ext cx="3393723" cy="31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1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AB63C03-2083-48B0-8624-6F4F6C06059D}"/>
              </a:ext>
            </a:extLst>
          </p:cNvPr>
          <p:cNvSpPr txBox="1"/>
          <p:nvPr/>
        </p:nvSpPr>
        <p:spPr>
          <a:xfrm>
            <a:off x="363894" y="205274"/>
            <a:ext cx="384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m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not well-defined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near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qz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871223-4DE2-4792-AE90-043311F42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82" y="723078"/>
            <a:ext cx="7481661" cy="1178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295D13-BCE1-4762-850F-FCD02A85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82" y="1944465"/>
            <a:ext cx="4077874" cy="3833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949E72-342A-480C-B165-510E25B37D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30" t="17201" r="39513" b="70482"/>
          <a:stretch/>
        </p:blipFill>
        <p:spPr>
          <a:xfrm>
            <a:off x="5458409" y="2621903"/>
            <a:ext cx="2762434" cy="22916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5705CA-025F-4AC9-B1F6-8AD1A23D0BB4}"/>
              </a:ext>
            </a:extLst>
          </p:cNvPr>
          <p:cNvSpPr/>
          <p:nvPr/>
        </p:nvSpPr>
        <p:spPr>
          <a:xfrm>
            <a:off x="2463282" y="2621903"/>
            <a:ext cx="485191" cy="50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9C1034-801A-4672-8898-7E7158FB36E6}"/>
              </a:ext>
            </a:extLst>
          </p:cNvPr>
          <p:cNvCxnSpPr>
            <a:cxnSpLocks/>
          </p:cNvCxnSpPr>
          <p:nvPr/>
        </p:nvCxnSpPr>
        <p:spPr>
          <a:xfrm>
            <a:off x="2948473" y="2621903"/>
            <a:ext cx="25099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598CEE-0170-4392-B57E-D853F41127A2}"/>
              </a:ext>
            </a:extLst>
          </p:cNvPr>
          <p:cNvCxnSpPr>
            <a:cxnSpLocks/>
          </p:cNvCxnSpPr>
          <p:nvPr/>
        </p:nvCxnSpPr>
        <p:spPr>
          <a:xfrm>
            <a:off x="2947589" y="3116998"/>
            <a:ext cx="2510820" cy="17965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06C535-5A29-47BD-AF9F-3BE3CA624DF0}"/>
              </a:ext>
            </a:extLst>
          </p:cNvPr>
          <p:cNvGrpSpPr/>
          <p:nvPr/>
        </p:nvGrpSpPr>
        <p:grpSpPr>
          <a:xfrm>
            <a:off x="6096000" y="1181967"/>
            <a:ext cx="4295876" cy="683421"/>
            <a:chOff x="5907742" y="1602754"/>
            <a:chExt cx="4295876" cy="68342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1A3301-1D8F-4EF7-981C-81B742C07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7742" y="1643235"/>
              <a:ext cx="567702" cy="6024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BC408F6-712E-4812-9C42-FC3C6D56E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7912" y="1602754"/>
              <a:ext cx="615079" cy="6834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13A455-38A8-41AC-BB15-4BDD7F6BD3FA}"/>
                </a:ext>
              </a:extLst>
            </p:cNvPr>
            <p:cNvSpPr txBox="1"/>
            <p:nvPr/>
          </p:nvSpPr>
          <p:spPr>
            <a:xfrm>
              <a:off x="6387213" y="182490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5B6966-1C1B-431B-9B64-A437AA267A3B}"/>
                </a:ext>
              </a:extLst>
            </p:cNvPr>
            <p:cNvSpPr txBox="1"/>
            <p:nvPr/>
          </p:nvSpPr>
          <p:spPr>
            <a:xfrm>
              <a:off x="7338154" y="1824908"/>
              <a:ext cx="2865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is not independent at </a:t>
              </a:r>
              <a:r>
                <a:rPr lang="en-US" dirty="0" err="1"/>
                <a:t>qxy</a:t>
              </a:r>
              <a:r>
                <a:rPr lang="en-US" dirty="0"/>
                <a:t>=0.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31E88BE-6100-44FA-9BD7-659169F25CE6}"/>
                  </a:ext>
                </a:extLst>
              </p:cNvPr>
              <p:cNvSpPr txBox="1"/>
              <p:nvPr/>
            </p:nvSpPr>
            <p:spPr>
              <a:xfrm>
                <a:off x="8301957" y="1861042"/>
                <a:ext cx="3333316" cy="177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This is not a serious problem because: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2D material (isotropic in-plane, anisotropic out-of-plane):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finite,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∞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Missing wedge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31E88BE-6100-44FA-9BD7-659169F25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957" y="1861042"/>
                <a:ext cx="3333316" cy="1779013"/>
              </a:xfrm>
              <a:prstGeom prst="rect">
                <a:avLst/>
              </a:prstGeom>
              <a:blipFill>
                <a:blip r:embed="rId7"/>
                <a:stretch>
                  <a:fillRect l="-1645" t="-1712" b="-4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34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004B32-939A-40AD-8208-CBA1682CBCEF}"/>
              </a:ext>
            </a:extLst>
          </p:cNvPr>
          <p:cNvSpPr/>
          <p:nvPr/>
        </p:nvSpPr>
        <p:spPr>
          <a:xfrm>
            <a:off x="595711" y="677945"/>
            <a:ext cx="2183906" cy="1127464"/>
          </a:xfrm>
          <a:prstGeom prst="round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C0C023-D112-4A08-84CC-3332CD9E7E3E}"/>
              </a:ext>
            </a:extLst>
          </p:cNvPr>
          <p:cNvSpPr/>
          <p:nvPr/>
        </p:nvSpPr>
        <p:spPr>
          <a:xfrm>
            <a:off x="595709" y="2301536"/>
            <a:ext cx="2183906" cy="1127464"/>
          </a:xfrm>
          <a:prstGeom prst="round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8F5DDB-4299-462B-A033-DEBC931027C4}"/>
                  </a:ext>
                </a:extLst>
              </p:cNvPr>
              <p:cNvSpPr txBox="1"/>
              <p:nvPr/>
            </p:nvSpPr>
            <p:spPr>
              <a:xfrm>
                <a:off x="675608" y="710214"/>
                <a:ext cx="2263807" cy="9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Input: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(hkl) dimension,</a:t>
                </a:r>
              </a:p>
              <a:p>
                <a:r>
                  <a:rPr lang="en-US" sz="1400" dirty="0"/>
                  <a:t>Wavelength </a:t>
                </a:r>
                <a:r>
                  <a:rPr lang="el-GR" sz="1400" dirty="0"/>
                  <a:t>λ</a:t>
                </a:r>
                <a:r>
                  <a:rPr lang="en-US" sz="1400" dirty="0"/>
                  <a:t>, Rotation angles in </a:t>
                </a:r>
                <a:r>
                  <a:rPr lang="en-US" sz="1400" dirty="0" err="1"/>
                  <a:t>x,y</a:t>
                </a:r>
                <a:r>
                  <a:rPr lang="en-US" sz="1400" dirty="0"/>
                  <a:t>, Image grid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8F5DDB-4299-462B-A033-DEBC93102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8" y="710214"/>
                <a:ext cx="2263807" cy="973280"/>
              </a:xfrm>
              <a:prstGeom prst="rect">
                <a:avLst/>
              </a:prstGeom>
              <a:blipFill>
                <a:blip r:embed="rId3"/>
                <a:stretch>
                  <a:fillRect l="-809" t="-1258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Down 5">
            <a:extLst>
              <a:ext uri="{FF2B5EF4-FFF2-40B4-BE49-F238E27FC236}">
                <a16:creationId xmlns:a16="http://schemas.microsoft.com/office/drawing/2014/main" id="{4B926520-D2F0-49A2-937D-11DD90605BC4}"/>
              </a:ext>
            </a:extLst>
          </p:cNvPr>
          <p:cNvSpPr/>
          <p:nvPr/>
        </p:nvSpPr>
        <p:spPr>
          <a:xfrm>
            <a:off x="1510108" y="1837678"/>
            <a:ext cx="355109" cy="431589"/>
          </a:xfrm>
          <a:prstGeom prst="downArrow">
            <a:avLst>
              <a:gd name="adj1" fmla="val 21429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EB1DA-5973-49CD-84F4-F38D0CC53FB2}"/>
              </a:ext>
            </a:extLst>
          </p:cNvPr>
          <p:cNvSpPr txBox="1"/>
          <p:nvPr/>
        </p:nvSpPr>
        <p:spPr>
          <a:xfrm>
            <a:off x="607548" y="2277122"/>
            <a:ext cx="2172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function </a:t>
            </a:r>
          </a:p>
          <a:p>
            <a:r>
              <a:rPr lang="en-US" sz="1400" dirty="0"/>
              <a:t>[lattice constants, atom positions]</a:t>
            </a:r>
          </a:p>
          <a:p>
            <a:r>
              <a:rPr lang="en-US" sz="1400" dirty="0"/>
              <a:t>= Read(POSCAR)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B59CD59-F0CD-4784-8DA3-79B7B1C3DD5E}"/>
              </a:ext>
            </a:extLst>
          </p:cNvPr>
          <p:cNvSpPr/>
          <p:nvPr/>
        </p:nvSpPr>
        <p:spPr>
          <a:xfrm>
            <a:off x="583870" y="3986226"/>
            <a:ext cx="2183906" cy="1127464"/>
          </a:xfrm>
          <a:prstGeom prst="round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DDBD1-A170-4E8F-A5B2-759B15B52435}"/>
              </a:ext>
            </a:extLst>
          </p:cNvPr>
          <p:cNvSpPr txBox="1"/>
          <p:nvPr/>
        </p:nvSpPr>
        <p:spPr>
          <a:xfrm>
            <a:off x="595709" y="3961812"/>
            <a:ext cx="2172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function </a:t>
            </a:r>
          </a:p>
          <a:p>
            <a:r>
              <a:rPr lang="en-US" sz="1400" dirty="0"/>
              <a:t>[Brag peaks]</a:t>
            </a:r>
          </a:p>
          <a:p>
            <a:r>
              <a:rPr lang="en-US" sz="1400" dirty="0"/>
              <a:t>= rcpeaks(crystal structure, (hkl) dimension, Rotation)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74DD3DB-B9EF-4036-B609-197D4C9717AA}"/>
              </a:ext>
            </a:extLst>
          </p:cNvPr>
          <p:cNvSpPr/>
          <p:nvPr/>
        </p:nvSpPr>
        <p:spPr>
          <a:xfrm>
            <a:off x="1504191" y="3479611"/>
            <a:ext cx="355109" cy="431589"/>
          </a:xfrm>
          <a:prstGeom prst="downArrow">
            <a:avLst>
              <a:gd name="adj1" fmla="val 21429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B9AA7E-C125-41BE-981D-4BD5C01769B9}"/>
              </a:ext>
            </a:extLst>
          </p:cNvPr>
          <p:cNvSpPr/>
          <p:nvPr/>
        </p:nvSpPr>
        <p:spPr>
          <a:xfrm>
            <a:off x="3550491" y="1273946"/>
            <a:ext cx="2183906" cy="1127464"/>
          </a:xfrm>
          <a:prstGeom prst="round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F38EDF-4355-4281-9C0F-2FBEF6597F03}"/>
                  </a:ext>
                </a:extLst>
              </p:cNvPr>
              <p:cNvSpPr txBox="1"/>
              <p:nvPr/>
            </p:nvSpPr>
            <p:spPr>
              <a:xfrm>
                <a:off x="3562330" y="1249532"/>
                <a:ext cx="2172067" cy="118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function </a:t>
                </a:r>
              </a:p>
              <a:p>
                <a:r>
                  <a:rPr lang="en-US" sz="1400" dirty="0"/>
                  <a:t>[Intensity]</a:t>
                </a:r>
              </a:p>
              <a:p>
                <a:r>
                  <a:rPr lang="en-US" sz="1400" dirty="0"/>
                  <a:t>=Intensity_Gaussian(Brag peaks,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400" dirty="0"/>
                  <a:t>, , Image grid)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F38EDF-4355-4281-9C0F-2FBEF6597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330" y="1249532"/>
                <a:ext cx="2172067" cy="1188723"/>
              </a:xfrm>
              <a:prstGeom prst="rect">
                <a:avLst/>
              </a:prstGeom>
              <a:blipFill>
                <a:blip r:embed="rId4"/>
                <a:stretch>
                  <a:fillRect l="-840" t="-1026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15226BC5-FEC6-4C46-BA8B-21D855F5E7EF}"/>
              </a:ext>
            </a:extLst>
          </p:cNvPr>
          <p:cNvSpPr/>
          <p:nvPr/>
        </p:nvSpPr>
        <p:spPr>
          <a:xfrm>
            <a:off x="4470812" y="767331"/>
            <a:ext cx="355109" cy="431589"/>
          </a:xfrm>
          <a:prstGeom prst="downArrow">
            <a:avLst>
              <a:gd name="adj1" fmla="val 21429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6BF18D-14A3-4B05-8DC4-3C44EC51FE03}"/>
              </a:ext>
            </a:extLst>
          </p:cNvPr>
          <p:cNvSpPr/>
          <p:nvPr/>
        </p:nvSpPr>
        <p:spPr>
          <a:xfrm>
            <a:off x="3538652" y="2969284"/>
            <a:ext cx="2183906" cy="1016942"/>
          </a:xfrm>
          <a:prstGeom prst="round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8DC6A5-05E5-4DA3-BCA4-FEB551B6382D}"/>
              </a:ext>
            </a:extLst>
          </p:cNvPr>
          <p:cNvSpPr txBox="1"/>
          <p:nvPr/>
        </p:nvSpPr>
        <p:spPr>
          <a:xfrm>
            <a:off x="3550491" y="2944870"/>
            <a:ext cx="225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function </a:t>
            </a:r>
          </a:p>
          <a:p>
            <a:r>
              <a:rPr lang="en-US" sz="1400" dirty="0"/>
              <a:t>[Intensity]</a:t>
            </a:r>
          </a:p>
          <a:p>
            <a:r>
              <a:rPr lang="en-US" sz="1400" dirty="0"/>
              <a:t>=Lorentz_polarization_correction(Intensity, wavelength)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DF196FF-609A-4D74-BE54-7943116D11D2}"/>
              </a:ext>
            </a:extLst>
          </p:cNvPr>
          <p:cNvSpPr/>
          <p:nvPr/>
        </p:nvSpPr>
        <p:spPr>
          <a:xfrm>
            <a:off x="4458973" y="2462669"/>
            <a:ext cx="355109" cy="431589"/>
          </a:xfrm>
          <a:prstGeom prst="downArrow">
            <a:avLst>
              <a:gd name="adj1" fmla="val 21429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DC3454-0ADF-4FD2-8CEE-BE1072116B2A}"/>
              </a:ext>
            </a:extLst>
          </p:cNvPr>
          <p:cNvSpPr/>
          <p:nvPr/>
        </p:nvSpPr>
        <p:spPr>
          <a:xfrm>
            <a:off x="3526813" y="4578514"/>
            <a:ext cx="2183906" cy="618165"/>
          </a:xfrm>
          <a:prstGeom prst="round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6A110-3F4C-4FA2-A4D8-46B2BCAB076E}"/>
              </a:ext>
            </a:extLst>
          </p:cNvPr>
          <p:cNvSpPr txBox="1"/>
          <p:nvPr/>
        </p:nvSpPr>
        <p:spPr>
          <a:xfrm>
            <a:off x="3526813" y="4733707"/>
            <a:ext cx="235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(qz,qxy) plane Image display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03BE7AE-A294-4264-BCEF-2C95DA1667CF}"/>
              </a:ext>
            </a:extLst>
          </p:cNvPr>
          <p:cNvSpPr/>
          <p:nvPr/>
        </p:nvSpPr>
        <p:spPr>
          <a:xfrm>
            <a:off x="4447134" y="4071899"/>
            <a:ext cx="355109" cy="431589"/>
          </a:xfrm>
          <a:prstGeom prst="downArrow">
            <a:avLst>
              <a:gd name="adj1" fmla="val 21429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C0C79-AFF0-48A1-A40A-56E91B9C3831}"/>
              </a:ext>
            </a:extLst>
          </p:cNvPr>
          <p:cNvSpPr txBox="1"/>
          <p:nvPr/>
        </p:nvSpPr>
        <p:spPr>
          <a:xfrm>
            <a:off x="6904653" y="875754"/>
            <a:ext cx="3385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Runtime: </a:t>
            </a:r>
          </a:p>
          <a:p>
            <a:r>
              <a:rPr lang="en-US" dirty="0"/>
              <a:t>	image = 500 x 500 pixels</a:t>
            </a:r>
          </a:p>
          <a:p>
            <a:r>
              <a:rPr lang="en-US" dirty="0"/>
              <a:t>	(</a:t>
            </a:r>
            <a:r>
              <a:rPr lang="en-US" dirty="0" err="1"/>
              <a:t>hkl</a:t>
            </a:r>
            <a:r>
              <a:rPr lang="en-US" dirty="0"/>
              <a:t>) = from -5 to 5</a:t>
            </a:r>
          </a:p>
          <a:p>
            <a:r>
              <a:rPr lang="en-US" dirty="0"/>
              <a:t>	&lt; 1min on PC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55091-BF39-4BEE-949E-EE1041F19F7E}"/>
              </a:ext>
            </a:extLst>
          </p:cNvPr>
          <p:cNvSpPr txBox="1"/>
          <p:nvPr/>
        </p:nvSpPr>
        <p:spPr>
          <a:xfrm>
            <a:off x="6885928" y="5235784"/>
            <a:ext cx="5085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https://github.com/ZihanZhang-1996/2D_diffraction</a:t>
            </a:r>
          </a:p>
        </p:txBody>
      </p:sp>
    </p:spTree>
    <p:extLst>
      <p:ext uri="{BB962C8B-B14F-4D97-AF65-F5344CB8AC3E}">
        <p14:creationId xmlns:p14="http://schemas.microsoft.com/office/powerpoint/2010/main" val="404592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tional Renewable Energy Laboratory (NREL) Home Page | NREL">
            <a:extLst>
              <a:ext uri="{FF2B5EF4-FFF2-40B4-BE49-F238E27FC236}">
                <a16:creationId xmlns:a16="http://schemas.microsoft.com/office/drawing/2014/main" id="{83CA94B7-8B19-44A3-B253-C5B78945F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176" y="1247543"/>
            <a:ext cx="2710898" cy="7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3FD2C-ABB3-4684-8933-8F325FA32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176" y="2598562"/>
            <a:ext cx="2897511" cy="94741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225D6EB0-CAB4-4E34-B3D1-CE5FA750B3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79102" cy="307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38618-09CC-422C-9A44-65CC7657C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21" y="696082"/>
            <a:ext cx="7104798" cy="47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BB7257-D218-42E0-80CB-53C5BC3D8287}"/>
              </a:ext>
            </a:extLst>
          </p:cNvPr>
          <p:cNvSpPr txBox="1"/>
          <p:nvPr/>
        </p:nvSpPr>
        <p:spPr>
          <a:xfrm>
            <a:off x="550532" y="869215"/>
            <a:ext cx="47679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baseline="-25000" dirty="0"/>
              <a:t>n+1</a:t>
            </a:r>
            <a:r>
              <a:rPr lang="en-US" dirty="0"/>
              <a:t>B</a:t>
            </a:r>
            <a:r>
              <a:rPr lang="en-US" baseline="-25000" dirty="0"/>
              <a:t>n</a:t>
            </a:r>
            <a:r>
              <a:rPr lang="en-US" dirty="0"/>
              <a:t>X</a:t>
            </a:r>
            <a:r>
              <a:rPr lang="en-US" baseline="-25000" dirty="0"/>
              <a:t>3n+1</a:t>
            </a:r>
            <a:r>
              <a:rPr lang="en-US" dirty="0"/>
              <a:t> </a:t>
            </a:r>
            <a:r>
              <a:rPr lang="en-US"/>
              <a:t>or R</a:t>
            </a:r>
            <a:r>
              <a:rPr lang="en-US" baseline="-25000"/>
              <a:t>2</a:t>
            </a:r>
            <a:r>
              <a:rPr lang="en-US"/>
              <a:t>A</a:t>
            </a:r>
            <a:r>
              <a:rPr lang="en-US" baseline="-25000"/>
              <a:t>n-1</a:t>
            </a:r>
            <a:r>
              <a:rPr lang="en-US"/>
              <a:t>B</a:t>
            </a:r>
            <a:r>
              <a:rPr lang="en-US" baseline="-25000"/>
              <a:t>n</a:t>
            </a:r>
            <a:r>
              <a:rPr lang="en-US"/>
              <a:t>X</a:t>
            </a:r>
            <a:r>
              <a:rPr lang="en-US" baseline="-25000"/>
              <a:t>3n+1</a:t>
            </a:r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Self-assembled 2D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Enhanced moisture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Anisotropic charge transport (Quantum well)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exciton binding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Promising material for light-emitting diodes, spin valves, and field-effect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78B27-A1FE-43C8-A865-B9621C1530C2}"/>
              </a:ext>
            </a:extLst>
          </p:cNvPr>
          <p:cNvSpPr txBox="1"/>
          <p:nvPr/>
        </p:nvSpPr>
        <p:spPr>
          <a:xfrm>
            <a:off x="650810" y="3012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Linux Libertine"/>
              </a:rPr>
              <a:t>Ruddlesden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-Popper phase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F4F3E-138C-4128-AE06-3860B1E2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86" y="165128"/>
            <a:ext cx="3565019" cy="3210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3589C-1737-4390-9339-3BA2D3891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205" y="165128"/>
            <a:ext cx="2685263" cy="5689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DA1F94-F24D-4D6B-AD26-EA7EBC6446A9}"/>
              </a:ext>
            </a:extLst>
          </p:cNvPr>
          <p:cNvSpPr/>
          <p:nvPr/>
        </p:nvSpPr>
        <p:spPr>
          <a:xfrm>
            <a:off x="5391186" y="1026368"/>
            <a:ext cx="860324" cy="16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54073-49D7-4874-9FD4-816B5F5D3F72}"/>
              </a:ext>
            </a:extLst>
          </p:cNvPr>
          <p:cNvSpPr/>
          <p:nvPr/>
        </p:nvSpPr>
        <p:spPr>
          <a:xfrm>
            <a:off x="5312229" y="2547922"/>
            <a:ext cx="715347" cy="16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98A01-B452-4816-B62C-9A7860CA075F}"/>
              </a:ext>
            </a:extLst>
          </p:cNvPr>
          <p:cNvSpPr txBox="1"/>
          <p:nvPr/>
        </p:nvSpPr>
        <p:spPr>
          <a:xfrm>
            <a:off x="5365788" y="941067"/>
            <a:ext cx="907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isotropic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B5382-33DF-4038-9950-4CB7FA73F30D}"/>
              </a:ext>
            </a:extLst>
          </p:cNvPr>
          <p:cNvSpPr txBox="1"/>
          <p:nvPr/>
        </p:nvSpPr>
        <p:spPr>
          <a:xfrm>
            <a:off x="5263195" y="2315976"/>
            <a:ext cx="1112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anisotropic</a:t>
            </a:r>
          </a:p>
        </p:txBody>
      </p:sp>
    </p:spTree>
    <p:extLst>
      <p:ext uri="{BB962C8B-B14F-4D97-AF65-F5344CB8AC3E}">
        <p14:creationId xmlns:p14="http://schemas.microsoft.com/office/powerpoint/2010/main" val="397777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8D0164-2A3A-4E30-8541-881826523199}"/>
              </a:ext>
            </a:extLst>
          </p:cNvPr>
          <p:cNvSpPr txBox="1"/>
          <p:nvPr/>
        </p:nvSpPr>
        <p:spPr>
          <a:xfrm>
            <a:off x="660207" y="3031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Linux Libertine"/>
              </a:rPr>
              <a:t>Orientation: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9F1EC5-0004-421D-B64C-88679F53945F}"/>
              </a:ext>
            </a:extLst>
          </p:cNvPr>
          <p:cNvGrpSpPr/>
          <p:nvPr/>
        </p:nvGrpSpPr>
        <p:grpSpPr>
          <a:xfrm>
            <a:off x="650810" y="910631"/>
            <a:ext cx="3576024" cy="2266138"/>
            <a:chOff x="653853" y="1137368"/>
            <a:chExt cx="3576024" cy="22661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583E90-9A66-47A6-9261-AD7C589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853" y="1137368"/>
              <a:ext cx="3053599" cy="226613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9D62E6-9365-4947-AEF7-7153E873C23E}"/>
                </a:ext>
              </a:extLst>
            </p:cNvPr>
            <p:cNvSpPr/>
            <p:nvPr/>
          </p:nvSpPr>
          <p:spPr>
            <a:xfrm>
              <a:off x="653853" y="2638105"/>
              <a:ext cx="736408" cy="233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AE2815-E350-40CC-BD0C-541583884F15}"/>
                </a:ext>
              </a:extLst>
            </p:cNvPr>
            <p:cNvSpPr/>
            <p:nvPr/>
          </p:nvSpPr>
          <p:spPr>
            <a:xfrm>
              <a:off x="653853" y="2398619"/>
              <a:ext cx="192123" cy="6164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C8C1C9-1E81-463F-88BF-DB86E4559411}"/>
                </a:ext>
              </a:extLst>
            </p:cNvPr>
            <p:cNvSpPr/>
            <p:nvPr/>
          </p:nvSpPr>
          <p:spPr>
            <a:xfrm>
              <a:off x="3493469" y="2521276"/>
              <a:ext cx="736408" cy="233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448839-E6E3-4183-B711-91939434A1A0}"/>
              </a:ext>
            </a:extLst>
          </p:cNvPr>
          <p:cNvGrpSpPr/>
          <p:nvPr/>
        </p:nvGrpSpPr>
        <p:grpSpPr>
          <a:xfrm>
            <a:off x="650810" y="3107747"/>
            <a:ext cx="3173071" cy="2558523"/>
            <a:chOff x="526516" y="3133079"/>
            <a:chExt cx="3173071" cy="25585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F959F-E1C1-4FED-8F15-770AA7B3A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45" y="3133079"/>
              <a:ext cx="3056642" cy="255852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7BAE14-2FAF-4E1B-9E4D-1ECEFCAF9D82}"/>
                </a:ext>
              </a:extLst>
            </p:cNvPr>
            <p:cNvSpPr/>
            <p:nvPr/>
          </p:nvSpPr>
          <p:spPr>
            <a:xfrm rot="599523">
              <a:off x="1754655" y="3397477"/>
              <a:ext cx="1001173" cy="368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E912F7-6C4D-48F2-9FDB-D19879F7241F}"/>
                </a:ext>
              </a:extLst>
            </p:cNvPr>
            <p:cNvSpPr/>
            <p:nvPr/>
          </p:nvSpPr>
          <p:spPr>
            <a:xfrm rot="20691298">
              <a:off x="2458536" y="3397476"/>
              <a:ext cx="1001173" cy="368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324549-3C83-465A-8186-A6EDA591C65D}"/>
                </a:ext>
              </a:extLst>
            </p:cNvPr>
            <p:cNvSpPr/>
            <p:nvPr/>
          </p:nvSpPr>
          <p:spPr>
            <a:xfrm rot="20691298">
              <a:off x="526516" y="3337375"/>
              <a:ext cx="1001173" cy="368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BD87030-1CE1-499E-8623-DC59D82C168C}"/>
                </a:ext>
              </a:extLst>
            </p:cNvPr>
            <p:cNvSpPr/>
            <p:nvPr/>
          </p:nvSpPr>
          <p:spPr>
            <a:xfrm>
              <a:off x="1044451" y="4677507"/>
              <a:ext cx="2146618" cy="101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AB6741-E88E-4527-B77B-6A55E20FC357}"/>
              </a:ext>
            </a:extLst>
          </p:cNvPr>
          <p:cNvSpPr txBox="1"/>
          <p:nvPr/>
        </p:nvSpPr>
        <p:spPr>
          <a:xfrm flipH="1">
            <a:off x="450512" y="758812"/>
            <a:ext cx="172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Spin coating: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097538-3537-4E0E-A0B2-89AD5C6F60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" t="2990" b="50177"/>
          <a:stretch/>
        </p:blipFill>
        <p:spPr>
          <a:xfrm>
            <a:off x="4440201" y="764437"/>
            <a:ext cx="3571802" cy="25429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32A423-B9A9-47B5-B7A9-6A8FED8296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45" t="2861" r="2079" b="50000"/>
          <a:stretch/>
        </p:blipFill>
        <p:spPr>
          <a:xfrm>
            <a:off x="8007309" y="764437"/>
            <a:ext cx="3422146" cy="25585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8C34FC-ECF4-4380-B26B-9C26DBA5A12E}"/>
              </a:ext>
            </a:extLst>
          </p:cNvPr>
          <p:cNvSpPr txBox="1"/>
          <p:nvPr/>
        </p:nvSpPr>
        <p:spPr>
          <a:xfrm>
            <a:off x="5799081" y="338162"/>
            <a:ext cx="123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(PMA)</a:t>
            </a:r>
            <a:r>
              <a:rPr lang="en-US" baseline="-25000" dirty="0"/>
              <a:t>2</a:t>
            </a:r>
            <a:r>
              <a:rPr lang="en-US" dirty="0"/>
              <a:t>PbI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24C4FB-EB64-4517-B12B-547A9800DA1A}"/>
              </a:ext>
            </a:extLst>
          </p:cNvPr>
          <p:cNvSpPr txBox="1"/>
          <p:nvPr/>
        </p:nvSpPr>
        <p:spPr>
          <a:xfrm>
            <a:off x="9100281" y="301221"/>
            <a:ext cx="123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(PPA)</a:t>
            </a:r>
            <a:r>
              <a:rPr lang="en-US" baseline="-25000" dirty="0"/>
              <a:t>2</a:t>
            </a:r>
            <a:r>
              <a:rPr lang="en-US" dirty="0"/>
              <a:t>PbI</a:t>
            </a:r>
            <a:r>
              <a:rPr lang="en-US" baseline="-25000" dirty="0"/>
              <a:t>4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41C88CA-221A-487E-B742-735AA1F42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237" y="3550612"/>
            <a:ext cx="2381048" cy="16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1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0E8F42-A883-4D04-B9A0-503B03ADB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40" y="1078118"/>
            <a:ext cx="8088676" cy="12743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0A70DB-05B5-4A58-A61F-61A6B9CD3592}"/>
              </a:ext>
            </a:extLst>
          </p:cNvPr>
          <p:cNvSpPr txBox="1"/>
          <p:nvPr/>
        </p:nvSpPr>
        <p:spPr>
          <a:xfrm>
            <a:off x="363894" y="205274"/>
            <a:ext cx="398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Program for GIWAXS simulation: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A7DB-2EA9-414C-82F6-FEF2151E27AA}"/>
              </a:ext>
            </a:extLst>
          </p:cNvPr>
          <p:cNvSpPr txBox="1"/>
          <p:nvPr/>
        </p:nvSpPr>
        <p:spPr>
          <a:xfrm>
            <a:off x="6885928" y="5235784"/>
            <a:ext cx="5638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https://github.com/ZihanZhang-1996/2D_diffraction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DE5F55-A915-4608-87C9-98A042E24EDB}"/>
              </a:ext>
            </a:extLst>
          </p:cNvPr>
          <p:cNvSpPr/>
          <p:nvPr/>
        </p:nvSpPr>
        <p:spPr>
          <a:xfrm>
            <a:off x="659033" y="3913239"/>
            <a:ext cx="1701611" cy="790105"/>
          </a:xfrm>
          <a:prstGeom prst="round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391AA-72D2-4B55-B367-AAFB4FF5A395}"/>
                  </a:ext>
                </a:extLst>
              </p:cNvPr>
              <p:cNvSpPr txBox="1"/>
              <p:nvPr/>
            </p:nvSpPr>
            <p:spPr>
              <a:xfrm>
                <a:off x="738930" y="3945508"/>
                <a:ext cx="2396155" cy="75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Input:</a:t>
                </a:r>
              </a:p>
              <a:p>
                <a:r>
                  <a:rPr lang="en-US" sz="1400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2. crystal structure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391AA-72D2-4B55-B367-AAFB4FF5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30" y="3945508"/>
                <a:ext cx="2396155" cy="757836"/>
              </a:xfrm>
              <a:prstGeom prst="rect">
                <a:avLst/>
              </a:prstGeom>
              <a:blipFill>
                <a:blip r:embed="rId4"/>
                <a:stretch>
                  <a:fillRect l="-763" t="-16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984F8F-9AB0-4DB5-A206-1582CC263AED}"/>
              </a:ext>
            </a:extLst>
          </p:cNvPr>
          <p:cNvSpPr txBox="1"/>
          <p:nvPr/>
        </p:nvSpPr>
        <p:spPr>
          <a:xfrm>
            <a:off x="1035698" y="606875"/>
            <a:ext cx="288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distribution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FF7CE0-19FD-4C36-91BA-E13B05D2B774}"/>
                  </a:ext>
                </a:extLst>
              </p:cNvPr>
              <p:cNvSpPr txBox="1"/>
              <p:nvPr/>
            </p:nvSpPr>
            <p:spPr>
              <a:xfrm>
                <a:off x="1030955" y="2273506"/>
                <a:ext cx="4767917" cy="1274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Single crystal: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Power diffraction: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/>
                      <m:t>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∞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2D material (isotropic in-plane, anisotropic out-of-plane):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finite,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∞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FF7CE0-19FD-4C36-91BA-E13B05D2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55" y="2273506"/>
                <a:ext cx="4767917" cy="1274388"/>
              </a:xfrm>
              <a:prstGeom prst="rect">
                <a:avLst/>
              </a:prstGeom>
              <a:blipFill>
                <a:blip r:embed="rId6"/>
                <a:stretch>
                  <a:fillRect l="-767" t="-239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00D9433F-318F-4B96-B8E5-A4C59BC25FE3}"/>
              </a:ext>
            </a:extLst>
          </p:cNvPr>
          <p:cNvSpPr/>
          <p:nvPr/>
        </p:nvSpPr>
        <p:spPr>
          <a:xfrm rot="16200000">
            <a:off x="2534571" y="4092496"/>
            <a:ext cx="243530" cy="431589"/>
          </a:xfrm>
          <a:prstGeom prst="downArrow">
            <a:avLst>
              <a:gd name="adj1" fmla="val 21429"/>
              <a:gd name="adj2" fmla="val 6313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5C5CF2-97CC-472C-9227-5D7EF15184FD}"/>
              </a:ext>
            </a:extLst>
          </p:cNvPr>
          <p:cNvSpPr/>
          <p:nvPr/>
        </p:nvSpPr>
        <p:spPr>
          <a:xfrm>
            <a:off x="2952028" y="4034566"/>
            <a:ext cx="1365657" cy="579719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43CEA-6830-46A4-9277-115FBC46FACE}"/>
              </a:ext>
            </a:extLst>
          </p:cNvPr>
          <p:cNvSpPr txBox="1"/>
          <p:nvPr/>
        </p:nvSpPr>
        <p:spPr>
          <a:xfrm>
            <a:off x="3106696" y="4106760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4A677A7-B479-4F1C-9328-8F4D55BD7669}"/>
              </a:ext>
            </a:extLst>
          </p:cNvPr>
          <p:cNvSpPr/>
          <p:nvPr/>
        </p:nvSpPr>
        <p:spPr>
          <a:xfrm rot="16200000">
            <a:off x="4483716" y="4108630"/>
            <a:ext cx="243530" cy="431589"/>
          </a:xfrm>
          <a:prstGeom prst="downArrow">
            <a:avLst>
              <a:gd name="adj1" fmla="val 21429"/>
              <a:gd name="adj2" fmla="val 6313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75D631E-6DE9-42D6-AE12-600D646633EA}"/>
              </a:ext>
            </a:extLst>
          </p:cNvPr>
          <p:cNvSpPr/>
          <p:nvPr/>
        </p:nvSpPr>
        <p:spPr>
          <a:xfrm>
            <a:off x="4940598" y="3913239"/>
            <a:ext cx="1701611" cy="790105"/>
          </a:xfrm>
          <a:prstGeom prst="round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FE95C-4795-4C74-B1D3-8D01AD54DE14}"/>
              </a:ext>
            </a:extLst>
          </p:cNvPr>
          <p:cNvSpPr txBox="1"/>
          <p:nvPr/>
        </p:nvSpPr>
        <p:spPr>
          <a:xfrm>
            <a:off x="5020496" y="3945508"/>
            <a:ext cx="1606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out</a:t>
            </a:r>
            <a:r>
              <a:rPr lang="en-US" sz="1400" dirty="0"/>
              <a:t>put:</a:t>
            </a:r>
          </a:p>
          <a:p>
            <a:r>
              <a:rPr lang="en-US" sz="1400" dirty="0"/>
              <a:t>Diffraction pattern</a:t>
            </a:r>
          </a:p>
          <a:p>
            <a:r>
              <a:rPr lang="en-US" sz="1400" dirty="0"/>
              <a:t>in </a:t>
            </a:r>
            <a:r>
              <a:rPr lang="en-US" sz="1400" dirty="0" err="1"/>
              <a:t>q</a:t>
            </a:r>
            <a:r>
              <a:rPr lang="en-US" sz="1400" baseline="-25000" dirty="0" err="1"/>
              <a:t>z</a:t>
            </a:r>
            <a:r>
              <a:rPr lang="en-US" sz="1400" baseline="-25000" dirty="0"/>
              <a:t> </a:t>
            </a:r>
            <a:r>
              <a:rPr lang="en-US" sz="1400" dirty="0"/>
              <a:t>,</a:t>
            </a:r>
            <a:r>
              <a:rPr lang="en-US" sz="1400" dirty="0" err="1"/>
              <a:t>q</a:t>
            </a:r>
            <a:r>
              <a:rPr lang="en-US" sz="1400" baseline="-25000" dirty="0" err="1"/>
              <a:t>xy</a:t>
            </a:r>
            <a:endParaRPr lang="en-US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F8A02F-92B1-4AB6-89EF-AF09B60B6E51}"/>
              </a:ext>
            </a:extLst>
          </p:cNvPr>
          <p:cNvGrpSpPr/>
          <p:nvPr/>
        </p:nvGrpSpPr>
        <p:grpSpPr>
          <a:xfrm>
            <a:off x="7604385" y="2141220"/>
            <a:ext cx="3571802" cy="3003424"/>
            <a:chOff x="7837555" y="1680748"/>
            <a:chExt cx="3571802" cy="30034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8507C7-B3FA-4296-91E6-DB4D429C1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3" t="2990" b="50177"/>
            <a:stretch/>
          </p:blipFill>
          <p:spPr>
            <a:xfrm>
              <a:off x="7837555" y="2141220"/>
              <a:ext cx="3571802" cy="25429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E77B91-92BB-47DC-ABA7-5AC77DC67B36}"/>
                </a:ext>
              </a:extLst>
            </p:cNvPr>
            <p:cNvSpPr txBox="1"/>
            <p:nvPr/>
          </p:nvSpPr>
          <p:spPr>
            <a:xfrm>
              <a:off x="9133358" y="1680748"/>
              <a:ext cx="1236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(PMA)</a:t>
              </a:r>
              <a:r>
                <a:rPr lang="en-US" baseline="-25000" dirty="0"/>
                <a:t>2</a:t>
              </a:r>
              <a:r>
                <a:rPr lang="en-US" dirty="0"/>
                <a:t>PbI</a:t>
              </a:r>
              <a:r>
                <a:rPr lang="en-US" baseline="-25000" dirty="0"/>
                <a:t>4</a:t>
              </a:r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A01174-2A1B-4A7E-8FF9-5419AEFCA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579" y="2631233"/>
              <a:ext cx="0" cy="1831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535B3E2-0A4D-430E-A270-C0B41D809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8832" y="2631232"/>
              <a:ext cx="0" cy="1831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702A6A-3E1D-4F0A-A550-02F3DB51DD01}"/>
                </a:ext>
              </a:extLst>
            </p:cNvPr>
            <p:cNvCxnSpPr/>
            <p:nvPr/>
          </p:nvCxnSpPr>
          <p:spPr>
            <a:xfrm>
              <a:off x="9442579" y="2722784"/>
              <a:ext cx="308879" cy="14637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A871A2-1EE0-45BA-8B19-F6D8556A0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0705" y="2722783"/>
              <a:ext cx="346385" cy="14637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4CFBB01F-F4E1-41BE-8BA5-4268FB962473}"/>
                </a:ext>
              </a:extLst>
            </p:cNvPr>
            <p:cNvSpPr/>
            <p:nvPr/>
          </p:nvSpPr>
          <p:spPr>
            <a:xfrm rot="19262079">
              <a:off x="9561220" y="3717681"/>
              <a:ext cx="380476" cy="303171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061AAF1-11D3-4B6D-B065-AD2175AC4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582" y="7099"/>
            <a:ext cx="2369356" cy="21420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2A3E958-842B-47A8-B561-1B8FE54F40BD}"/>
              </a:ext>
            </a:extLst>
          </p:cNvPr>
          <p:cNvSpPr txBox="1"/>
          <p:nvPr/>
        </p:nvSpPr>
        <p:spPr>
          <a:xfrm>
            <a:off x="7438988" y="5541542"/>
            <a:ext cx="17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&amp; </a:t>
            </a:r>
            <a:r>
              <a:rPr lang="en-US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2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FB94D3-14F1-4FD5-8EC1-9A9F0D97D860}"/>
              </a:ext>
            </a:extLst>
          </p:cNvPr>
          <p:cNvSpPr txBox="1"/>
          <p:nvPr/>
        </p:nvSpPr>
        <p:spPr>
          <a:xfrm>
            <a:off x="363894" y="20527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49364-AF06-44F3-973B-25FB79D5D2EB}"/>
              </a:ext>
            </a:extLst>
          </p:cNvPr>
          <p:cNvSpPr txBox="1"/>
          <p:nvPr/>
        </p:nvSpPr>
        <p:spPr>
          <a:xfrm>
            <a:off x="721567" y="727006"/>
            <a:ext cx="158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Bragg peaks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9FFB2-9539-424D-9283-3EC688EC1D62}"/>
              </a:ext>
            </a:extLst>
          </p:cNvPr>
          <p:cNvSpPr txBox="1"/>
          <p:nvPr/>
        </p:nvSpPr>
        <p:spPr>
          <a:xfrm>
            <a:off x="979607" y="1096338"/>
            <a:ext cx="405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crystal structure from POSCAR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7C8AC-5591-47FB-9460-B283E2039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8" y="1589767"/>
            <a:ext cx="5387807" cy="2110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A29459-6CEA-45CA-988C-F5A76E18D5FC}"/>
              </a:ext>
            </a:extLst>
          </p:cNvPr>
          <p:cNvSpPr txBox="1"/>
          <p:nvPr/>
        </p:nvSpPr>
        <p:spPr>
          <a:xfrm>
            <a:off x="1316764" y="3950742"/>
            <a:ext cx="1987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POSCAR ↔ CIF </a:t>
            </a:r>
          </a:p>
          <a:p>
            <a:r>
              <a:rPr lang="en-US" dirty="0"/>
              <a:t>By VESTA VASP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C02280-0278-4891-8D41-BCDF390FD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735" y="640567"/>
            <a:ext cx="6195688" cy="189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925DE9-B78E-4791-83A3-7B72A922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44" y="2955496"/>
            <a:ext cx="2126164" cy="1226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353DB8-ADAF-4BF4-AA51-F1C2F63E126C}"/>
              </a:ext>
            </a:extLst>
          </p:cNvPr>
          <p:cNvSpPr txBox="1"/>
          <p:nvPr/>
        </p:nvSpPr>
        <p:spPr>
          <a:xfrm>
            <a:off x="6031858" y="2511247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9C3FBE-1726-45FC-B550-0C13BBDD2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858" y="4411259"/>
            <a:ext cx="4101187" cy="8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8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FB94D3-14F1-4FD5-8EC1-9A9F0D97D860}"/>
              </a:ext>
            </a:extLst>
          </p:cNvPr>
          <p:cNvSpPr txBox="1"/>
          <p:nvPr/>
        </p:nvSpPr>
        <p:spPr>
          <a:xfrm>
            <a:off x="363894" y="20527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49364-AF06-44F3-973B-25FB79D5D2EB}"/>
              </a:ext>
            </a:extLst>
          </p:cNvPr>
          <p:cNvSpPr txBox="1"/>
          <p:nvPr/>
        </p:nvSpPr>
        <p:spPr>
          <a:xfrm>
            <a:off x="721567" y="727006"/>
            <a:ext cx="158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Bragg peaks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36B22-60A7-4AD8-823A-75D64B80A2A8}"/>
              </a:ext>
            </a:extLst>
          </p:cNvPr>
          <p:cNvSpPr txBox="1"/>
          <p:nvPr/>
        </p:nvSpPr>
        <p:spPr>
          <a:xfrm>
            <a:off x="979607" y="1270910"/>
            <a:ext cx="165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DC892-60B8-484F-BCD4-44A23B560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07" y="1814814"/>
            <a:ext cx="5420917" cy="216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88EC2-01E9-40E7-8395-F3DF0443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57" y="3961579"/>
            <a:ext cx="2267446" cy="1257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FE56AF-14DB-4365-990E-5880783F5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269" y="3318167"/>
            <a:ext cx="2267446" cy="2477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A847DA-D61B-4D6B-AAB9-D9028660E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011" y="4488024"/>
            <a:ext cx="1397516" cy="10904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2D4861-D32A-4EFF-80FF-60AE466B6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353" y="574605"/>
            <a:ext cx="2668093" cy="18872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0E4365-180F-4BFE-8E95-FEEDD6CB1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9011" y="1572038"/>
            <a:ext cx="977545" cy="12686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8491FD-DD90-4C71-A791-02E7226FE0B8}"/>
              </a:ext>
            </a:extLst>
          </p:cNvPr>
          <p:cNvSpPr/>
          <p:nvPr/>
        </p:nvSpPr>
        <p:spPr>
          <a:xfrm>
            <a:off x="7585788" y="1607415"/>
            <a:ext cx="214604" cy="17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1E6E13-2FA0-4AE5-9F51-1AC885BF864F}"/>
              </a:ext>
            </a:extLst>
          </p:cNvPr>
          <p:cNvSpPr/>
          <p:nvPr/>
        </p:nvSpPr>
        <p:spPr>
          <a:xfrm>
            <a:off x="8275351" y="2206344"/>
            <a:ext cx="214604" cy="17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77FE6-EB2B-4C9D-8E60-6BF71328BFE4}"/>
              </a:ext>
            </a:extLst>
          </p:cNvPr>
          <p:cNvSpPr txBox="1"/>
          <p:nvPr/>
        </p:nvSpPr>
        <p:spPr>
          <a:xfrm>
            <a:off x="7524354" y="151003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9CC6CF-093E-4382-B474-AC818F10A966}"/>
              </a:ext>
            </a:extLst>
          </p:cNvPr>
          <p:cNvSpPr txBox="1"/>
          <p:nvPr/>
        </p:nvSpPr>
        <p:spPr>
          <a:xfrm>
            <a:off x="8167981" y="202167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1EC08C-F889-4C22-AF04-E766E54E8FB4}"/>
              </a:ext>
            </a:extLst>
          </p:cNvPr>
          <p:cNvSpPr/>
          <p:nvPr/>
        </p:nvSpPr>
        <p:spPr>
          <a:xfrm>
            <a:off x="7840481" y="2607328"/>
            <a:ext cx="214604" cy="17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131F61-2C67-45FB-895D-69163599CBBC}"/>
              </a:ext>
            </a:extLst>
          </p:cNvPr>
          <p:cNvSpPr/>
          <p:nvPr/>
        </p:nvSpPr>
        <p:spPr>
          <a:xfrm>
            <a:off x="8055085" y="4629793"/>
            <a:ext cx="214604" cy="17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83E1A8-794A-4DD2-A40E-7AA36C98F6B5}"/>
              </a:ext>
            </a:extLst>
          </p:cNvPr>
          <p:cNvSpPr/>
          <p:nvPr/>
        </p:nvSpPr>
        <p:spPr>
          <a:xfrm>
            <a:off x="7478486" y="5256245"/>
            <a:ext cx="214604" cy="17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BA7B75-FFDD-40E3-B0CF-5CF73A8D13A4}"/>
              </a:ext>
            </a:extLst>
          </p:cNvPr>
          <p:cNvSpPr/>
          <p:nvPr/>
        </p:nvSpPr>
        <p:spPr>
          <a:xfrm>
            <a:off x="8572966" y="5352702"/>
            <a:ext cx="214604" cy="174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E67D3-5D3C-439A-A5E1-ACDECCF01842}"/>
              </a:ext>
            </a:extLst>
          </p:cNvPr>
          <p:cNvSpPr txBox="1"/>
          <p:nvPr/>
        </p:nvSpPr>
        <p:spPr>
          <a:xfrm>
            <a:off x="7629531" y="252000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1A20-C8EB-4F9F-B227-522C97B275B5}"/>
              </a:ext>
            </a:extLst>
          </p:cNvPr>
          <p:cNvSpPr txBox="1"/>
          <p:nvPr/>
        </p:nvSpPr>
        <p:spPr>
          <a:xfrm>
            <a:off x="8057852" y="4445127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1406C8-0E26-4F9B-A322-FADC06C04AAB}"/>
              </a:ext>
            </a:extLst>
          </p:cNvPr>
          <p:cNvSpPr txBox="1"/>
          <p:nvPr/>
        </p:nvSpPr>
        <p:spPr>
          <a:xfrm>
            <a:off x="7441357" y="524615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A42387-CD5E-4BAC-A21F-C7D09E911CE6}"/>
              </a:ext>
            </a:extLst>
          </p:cNvPr>
          <p:cNvSpPr txBox="1"/>
          <p:nvPr/>
        </p:nvSpPr>
        <p:spPr>
          <a:xfrm>
            <a:off x="8524692" y="536822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DA31C24-1ED7-4A35-BF19-9FB3B229D82A}"/>
              </a:ext>
            </a:extLst>
          </p:cNvPr>
          <p:cNvSpPr/>
          <p:nvPr/>
        </p:nvSpPr>
        <p:spPr>
          <a:xfrm>
            <a:off x="9261943" y="2997411"/>
            <a:ext cx="243530" cy="431589"/>
          </a:xfrm>
          <a:prstGeom prst="downArrow">
            <a:avLst>
              <a:gd name="adj1" fmla="val 21429"/>
              <a:gd name="adj2" fmla="val 6313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305F1E-BDCF-46FB-80D8-0B3656D02FBB}"/>
              </a:ext>
            </a:extLst>
          </p:cNvPr>
          <p:cNvSpPr txBox="1"/>
          <p:nvPr/>
        </p:nvSpPr>
        <p:spPr>
          <a:xfrm>
            <a:off x="9383708" y="2571106"/>
            <a:ext cx="261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          around y axis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1F30320-8884-403B-AFA9-29ACCEAE9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4833" y="2429396"/>
            <a:ext cx="450490" cy="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5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FB94D3-14F1-4FD5-8EC1-9A9F0D97D860}"/>
              </a:ext>
            </a:extLst>
          </p:cNvPr>
          <p:cNvSpPr txBox="1"/>
          <p:nvPr/>
        </p:nvSpPr>
        <p:spPr>
          <a:xfrm>
            <a:off x="363894" y="20527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49364-AF06-44F3-973B-25FB79D5D2EB}"/>
              </a:ext>
            </a:extLst>
          </p:cNvPr>
          <p:cNvSpPr txBox="1"/>
          <p:nvPr/>
        </p:nvSpPr>
        <p:spPr>
          <a:xfrm>
            <a:off x="721567" y="727006"/>
            <a:ext cx="158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Bragg peaks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98538-1427-4996-8E8E-2BBFBC0F10ED}"/>
              </a:ext>
            </a:extLst>
          </p:cNvPr>
          <p:cNvSpPr txBox="1"/>
          <p:nvPr/>
        </p:nvSpPr>
        <p:spPr>
          <a:xfrm>
            <a:off x="979607" y="1248738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 Form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6835C-031F-4466-8AC9-DE70781D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07" y="1770470"/>
            <a:ext cx="3470233" cy="860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3EFC4C-879A-41D2-BA8B-D7133134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94" y="2876939"/>
            <a:ext cx="7190115" cy="24695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11BB29-30F2-4E4A-9148-ECDA1BD35E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90"/>
          <a:stretch/>
        </p:blipFill>
        <p:spPr>
          <a:xfrm>
            <a:off x="6007884" y="574606"/>
            <a:ext cx="5328826" cy="19432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FF574A-A3F2-41F7-A52F-0DD82E2DEAE4}"/>
              </a:ext>
            </a:extLst>
          </p:cNvPr>
          <p:cNvSpPr txBox="1"/>
          <p:nvPr/>
        </p:nvSpPr>
        <p:spPr>
          <a:xfrm>
            <a:off x="584530" y="2507607"/>
            <a:ext cx="79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AFF.py</a:t>
            </a:r>
          </a:p>
        </p:txBody>
      </p:sp>
    </p:spTree>
    <p:extLst>
      <p:ext uri="{BB962C8B-B14F-4D97-AF65-F5344CB8AC3E}">
        <p14:creationId xmlns:p14="http://schemas.microsoft.com/office/powerpoint/2010/main" val="2070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FB94D3-14F1-4FD5-8EC1-9A9F0D97D860}"/>
              </a:ext>
            </a:extLst>
          </p:cNvPr>
          <p:cNvSpPr txBox="1"/>
          <p:nvPr/>
        </p:nvSpPr>
        <p:spPr>
          <a:xfrm>
            <a:off x="363894" y="20527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76DB5-2D9D-45A8-A42A-8DED555DDD68}"/>
              </a:ext>
            </a:extLst>
          </p:cNvPr>
          <p:cNvSpPr txBox="1"/>
          <p:nvPr/>
        </p:nvSpPr>
        <p:spPr>
          <a:xfrm>
            <a:off x="606489" y="574606"/>
            <a:ext cx="233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the intensity: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3D432-8712-448C-8ED5-D8E6E828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07" y="1082750"/>
            <a:ext cx="8071087" cy="950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909F40-9598-43D2-AB36-61091FA71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07" y="2381446"/>
            <a:ext cx="7554142" cy="950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40396C-CAF5-4F3D-AB01-D7D2F28BF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07" y="3680141"/>
            <a:ext cx="8931395" cy="11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7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FB94D3-14F1-4FD5-8EC1-9A9F0D97D860}"/>
              </a:ext>
            </a:extLst>
          </p:cNvPr>
          <p:cNvSpPr txBox="1"/>
          <p:nvPr/>
        </p:nvSpPr>
        <p:spPr>
          <a:xfrm>
            <a:off x="363894" y="205274"/>
            <a:ext cx="11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Examples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11415-2CB3-446C-80B6-81C59FDC7A86}"/>
              </a:ext>
            </a:extLst>
          </p:cNvPr>
          <p:cNvSpPr txBox="1"/>
          <p:nvPr/>
        </p:nvSpPr>
        <p:spPr>
          <a:xfrm>
            <a:off x="699795" y="671871"/>
            <a:ext cx="231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Graphite single crystal: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DF69-8772-4C4B-935B-0803FA2B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1" y="1363949"/>
            <a:ext cx="4572396" cy="4298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2F9A44-5082-4FBE-97CC-962C8B0BEAC9}"/>
                  </a:ext>
                </a:extLst>
              </p:cNvPr>
              <p:cNvSpPr txBox="1"/>
              <p:nvPr/>
            </p:nvSpPr>
            <p:spPr>
              <a:xfrm>
                <a:off x="910197" y="1041203"/>
                <a:ext cx="6097554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in-plane(</a:t>
                </a:r>
                <a:r>
                  <a:rPr lang="en-US" dirty="0" err="1"/>
                  <a:t>qx</a:t>
                </a:r>
                <a:r>
                  <a:rPr lang="en-US" dirty="0"/>
                  <a:t>, </a:t>
                </a:r>
                <a:r>
                  <a:rPr lang="en-US" dirty="0" err="1"/>
                  <a:t>qy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2F9A44-5082-4FBE-97CC-962C8B0BE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97" y="1041203"/>
                <a:ext cx="6097554" cy="394019"/>
              </a:xfrm>
              <a:prstGeom prst="rect">
                <a:avLst/>
              </a:prstGeom>
              <a:blipFill>
                <a:blip r:embed="rId4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67D313D-BD19-49C3-A63B-388714B0E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3" y="2176504"/>
            <a:ext cx="2328746" cy="2349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264D34-B5A3-4F2F-86D2-BA00E3FC7C0A}"/>
              </a:ext>
            </a:extLst>
          </p:cNvPr>
          <p:cNvSpPr txBox="1"/>
          <p:nvPr/>
        </p:nvSpPr>
        <p:spPr>
          <a:xfrm>
            <a:off x="4875018" y="1598897"/>
            <a:ext cx="132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1B81F6-CCAE-4A3C-BB57-824AFF6FC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496" y="3204736"/>
            <a:ext cx="4476260" cy="26426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5A5F17-1C44-40BE-ACE9-287DCD9BBF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93" r="3048" b="50196"/>
          <a:stretch/>
        </p:blipFill>
        <p:spPr>
          <a:xfrm>
            <a:off x="7160252" y="389940"/>
            <a:ext cx="4563829" cy="261804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A13085-5DE1-4F98-BAD2-D2C911E85C5A}"/>
              </a:ext>
            </a:extLst>
          </p:cNvPr>
          <p:cNvCxnSpPr>
            <a:cxnSpLocks/>
          </p:cNvCxnSpPr>
          <p:nvPr/>
        </p:nvCxnSpPr>
        <p:spPr>
          <a:xfrm>
            <a:off x="7007751" y="0"/>
            <a:ext cx="0" cy="598474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5E46AE-50E9-4306-ACF1-1375C3122F50}"/>
              </a:ext>
            </a:extLst>
          </p:cNvPr>
          <p:cNvSpPr txBox="1"/>
          <p:nvPr/>
        </p:nvSpPr>
        <p:spPr>
          <a:xfrm>
            <a:off x="8496794" y="0"/>
            <a:ext cx="227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perovskite GIWAXS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DAB965-C88C-4683-8308-7EAC94E3DC01}"/>
                  </a:ext>
                </a:extLst>
              </p:cNvPr>
              <p:cNvSpPr txBox="1"/>
              <p:nvPr/>
            </p:nvSpPr>
            <p:spPr>
              <a:xfrm>
                <a:off x="8149554" y="2957254"/>
                <a:ext cx="3485718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finite,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dirty="0"/>
                      <m:t>∞</m:t>
                    </m:r>
                  </m:oMath>
                </a14:m>
                <a:r>
                  <a:rPr lang="en-US" dirty="0"/>
                  <a:t>, (</a:t>
                </a:r>
                <a:r>
                  <a:rPr lang="en-US" dirty="0" err="1"/>
                  <a:t>qz</a:t>
                </a:r>
                <a:r>
                  <a:rPr lang="en-US" dirty="0"/>
                  <a:t>, </a:t>
                </a:r>
                <a:r>
                  <a:rPr lang="en-US" dirty="0" err="1"/>
                  <a:t>qxy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DAB965-C88C-4683-8308-7EAC94E3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54" y="2957254"/>
                <a:ext cx="3485718" cy="394019"/>
              </a:xfrm>
              <a:prstGeom prst="rect">
                <a:avLst/>
              </a:prstGeom>
              <a:blipFill>
                <a:blip r:embed="rId8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87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415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Linux Libertine</vt:lpstr>
      <vt:lpstr>Malgun Gothic Semilight</vt:lpstr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Wiese</dc:creator>
  <cp:lastModifiedBy>zhang zihan</cp:lastModifiedBy>
  <cp:revision>85</cp:revision>
  <dcterms:created xsi:type="dcterms:W3CDTF">2017-09-08T18:27:12Z</dcterms:created>
  <dcterms:modified xsi:type="dcterms:W3CDTF">2021-07-10T18:05:42Z</dcterms:modified>
</cp:coreProperties>
</file>